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Do Hyeon" panose="020B0600000101010101" charset="-127"/>
      <p:regular r:id="rId20"/>
    </p:embeddedFont>
    <p:embeddedFont>
      <p:font typeface="Nanum Gothic Coding" panose="020B0600000101010101" charset="-127"/>
      <p:regular r:id="rId21"/>
      <p:bold r:id="rId22"/>
    </p:embeddedFont>
    <p:embeddedFont>
      <p:font typeface="Lato" panose="020B0600000101010101" charset="0"/>
      <p:regular r:id="rId23"/>
      <p:bold r:id="rId24"/>
      <p:italic r:id="rId25"/>
      <p:boldItalic r:id="rId26"/>
    </p:embeddedFont>
    <p:embeddedFont>
      <p:font typeface="Playfair Display" panose="020B0600000101010101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863f6e8e2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863f6e8e2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863f6e8e2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863f6e8e2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63f6e8e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63f6e8e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863f6e8e2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863f6e8e2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863f6e8e2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863f6e8e2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863f6e8e2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863f6e8e2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863f6e8e2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863f6e8e2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6f80d1f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c6f80d1f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863f6e8e2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863f6e8e2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6f80d1f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6f80d1f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863f6e8e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863f6e8e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63f6e8e2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63f6e8e2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863f6e8e2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863f6e8e2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geYZ0Zfhl-rbgkBGa6Ux1zQ3uTLiKmYj/vie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neybook.naver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ddoringun/First-Projec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사용자 소비 패턴 기록을 활용한 가계부 시스템 구현</a:t>
            </a:r>
            <a:endParaRPr sz="240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박지하, 정다솔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311700" y="251225"/>
            <a:ext cx="54588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시연화면 - 메인 화면</a:t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238" y="1197947"/>
            <a:ext cx="4528914" cy="354304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2584745" y="4192843"/>
            <a:ext cx="159600" cy="1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2"/>
          <p:cNvSpPr/>
          <p:nvPr/>
        </p:nvSpPr>
        <p:spPr>
          <a:xfrm>
            <a:off x="1008250" y="1314575"/>
            <a:ext cx="1298400" cy="570000"/>
          </a:xfrm>
          <a:prstGeom prst="rect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2349738" y="1495025"/>
            <a:ext cx="1845900" cy="209100"/>
          </a:xfrm>
          <a:prstGeom prst="rect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 txBox="1"/>
          <p:nvPr/>
        </p:nvSpPr>
        <p:spPr>
          <a:xfrm>
            <a:off x="0" y="2001875"/>
            <a:ext cx="28794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▶ </a:t>
            </a:r>
            <a:r>
              <a:rPr lang="ko" sz="1200" b="1">
                <a:latin typeface="Do Hyeon"/>
                <a:ea typeface="Do Hyeon"/>
                <a:cs typeface="Do Hyeon"/>
                <a:sym typeface="Do Hyeon"/>
              </a:rPr>
              <a:t>메인화면 : 메뉴바기능: 모든 완성된 부분으로 바로 이동 가능한 구현기능 (JMenuBar클래스로 구현)</a:t>
            </a:r>
            <a:r>
              <a:rPr lang="ko" sz="1000"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1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2349737" y="863443"/>
            <a:ext cx="3250963" cy="311700"/>
          </a:xfrm>
          <a:prstGeom prst="rect">
            <a:avLst/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▶ </a:t>
            </a:r>
            <a:r>
              <a:rPr lang="ko" b="1" dirty="0">
                <a:latin typeface="Do Hyeon"/>
                <a:ea typeface="Do Hyeon"/>
                <a:cs typeface="Do Hyeon"/>
                <a:sym typeface="Do Hyeon"/>
              </a:rPr>
              <a:t>Thread를 이용하여 시간 및 날짜 출력</a:t>
            </a:r>
            <a:endParaRPr b="1" dirty="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52" name="Google Shape;152;p22"/>
          <p:cNvCxnSpPr>
            <a:stCxn id="148" idx="2"/>
            <a:endCxn id="150" idx="0"/>
          </p:cNvCxnSpPr>
          <p:nvPr/>
        </p:nvCxnSpPr>
        <p:spPr>
          <a:xfrm flipH="1">
            <a:off x="1439650" y="1884575"/>
            <a:ext cx="217800" cy="117300"/>
          </a:xfrm>
          <a:prstGeom prst="straightConnector1">
            <a:avLst/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3" name="Google Shape;153;p22"/>
          <p:cNvCxnSpPr>
            <a:cxnSpLocks/>
            <a:stCxn id="149" idx="0"/>
            <a:endCxn id="151" idx="2"/>
          </p:cNvCxnSpPr>
          <p:nvPr/>
        </p:nvCxnSpPr>
        <p:spPr>
          <a:xfrm flipV="1">
            <a:off x="3272688" y="1175143"/>
            <a:ext cx="702531" cy="319882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9025" y="1399463"/>
            <a:ext cx="2178194" cy="28811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22"/>
          <p:cNvCxnSpPr>
            <a:cxnSpLocks/>
            <a:stCxn id="151" idx="3"/>
          </p:cNvCxnSpPr>
          <p:nvPr/>
        </p:nvCxnSpPr>
        <p:spPr>
          <a:xfrm>
            <a:off x="5600700" y="1019293"/>
            <a:ext cx="1021338" cy="762300"/>
          </a:xfrm>
          <a:prstGeom prst="straightConnector1">
            <a:avLst/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00" y="854525"/>
            <a:ext cx="2940026" cy="347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159300" y="98825"/>
            <a:ext cx="54588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시연화면 - 추천 및 계산기</a:t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075" y="261775"/>
            <a:ext cx="2264324" cy="1701524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4172" y="2302075"/>
            <a:ext cx="2610752" cy="1988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23"/>
          <p:cNvCxnSpPr>
            <a:stCxn id="165" idx="0"/>
            <a:endCxn id="162" idx="2"/>
          </p:cNvCxnSpPr>
          <p:nvPr/>
        </p:nvCxnSpPr>
        <p:spPr>
          <a:xfrm rot="10800000" flipH="1">
            <a:off x="4762825" y="1963300"/>
            <a:ext cx="774300" cy="22149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6" name="Google Shape;16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7688" y="1870500"/>
            <a:ext cx="1917783" cy="221175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67" name="Google Shape;167;p23"/>
          <p:cNvCxnSpPr>
            <a:stCxn id="168" idx="0"/>
            <a:endCxn id="166" idx="1"/>
          </p:cNvCxnSpPr>
          <p:nvPr/>
        </p:nvCxnSpPr>
        <p:spPr>
          <a:xfrm rot="10800000" flipH="1">
            <a:off x="5003225" y="2976400"/>
            <a:ext cx="1994400" cy="1201800"/>
          </a:xfrm>
          <a:prstGeom prst="straightConnector1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9" name="Google Shape;169;p23"/>
          <p:cNvSpPr txBox="1"/>
          <p:nvPr/>
        </p:nvSpPr>
        <p:spPr>
          <a:xfrm>
            <a:off x="5271425" y="3792100"/>
            <a:ext cx="21561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▶</a:t>
            </a:r>
            <a:r>
              <a:rPr lang="ko" sz="1100">
                <a:latin typeface="Do Hyeon"/>
                <a:ea typeface="Do Hyeon"/>
                <a:cs typeface="Do Hyeon"/>
                <a:sym typeface="Do Hyeon"/>
              </a:rPr>
              <a:t>계산기 - 가계부를 작성하며 바로 계산이 가능하게 보조하는 기능</a:t>
            </a:r>
            <a:endParaRPr sz="1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6669400" y="906288"/>
            <a:ext cx="18315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▶</a:t>
            </a:r>
            <a:r>
              <a:rPr lang="ko" sz="1100">
                <a:latin typeface="Do Hyeon"/>
                <a:ea typeface="Do Hyeon"/>
                <a:cs typeface="Do Hyeon"/>
                <a:sym typeface="Do Hyeon"/>
              </a:rPr>
              <a:t>추천기능 : 버튼 클릭시 추천 항목 이미지 및 URL변경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3"/>
          <p:cNvSpPr/>
          <p:nvPr/>
        </p:nvSpPr>
        <p:spPr>
          <a:xfrm>
            <a:off x="4667425" y="4178200"/>
            <a:ext cx="190800" cy="831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3"/>
          <p:cNvSpPr/>
          <p:nvPr/>
        </p:nvSpPr>
        <p:spPr>
          <a:xfrm>
            <a:off x="4907825" y="4178200"/>
            <a:ext cx="190800" cy="831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50" y="717000"/>
            <a:ext cx="4188176" cy="21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235500" y="175025"/>
            <a:ext cx="54588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시연화면 - 수입/지출 등록 화면</a:t>
            </a:r>
            <a:endParaRPr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5650" y="139650"/>
            <a:ext cx="1548650" cy="2143676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78" name="Google Shape;178;p24"/>
          <p:cNvGrpSpPr/>
          <p:nvPr/>
        </p:nvGrpSpPr>
        <p:grpSpPr>
          <a:xfrm>
            <a:off x="4075147" y="1936145"/>
            <a:ext cx="1698430" cy="2712732"/>
            <a:chOff x="607975" y="996425"/>
            <a:chExt cx="2815699" cy="4002851"/>
          </a:xfrm>
        </p:grpSpPr>
        <p:pic>
          <p:nvPicPr>
            <p:cNvPr id="179" name="Google Shape;179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7975" y="996425"/>
              <a:ext cx="2815699" cy="4002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24"/>
            <p:cNvSpPr/>
            <p:nvPr/>
          </p:nvSpPr>
          <p:spPr>
            <a:xfrm>
              <a:off x="1406700" y="4459100"/>
              <a:ext cx="598800" cy="303000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2048750" y="4459100"/>
              <a:ext cx="555600" cy="303000"/>
            </a:xfrm>
            <a:prstGeom prst="rect">
              <a:avLst/>
            </a:prstGeom>
            <a:noFill/>
            <a:ln w="2857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2" name="Google Shape;18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3025" y="2571750"/>
            <a:ext cx="1548650" cy="2267425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3" name="Google Shape;183;p24"/>
          <p:cNvCxnSpPr>
            <a:stCxn id="180" idx="0"/>
            <a:endCxn id="177" idx="1"/>
          </p:cNvCxnSpPr>
          <p:nvPr/>
        </p:nvCxnSpPr>
        <p:spPr>
          <a:xfrm rot="10800000" flipH="1">
            <a:off x="4737536" y="1211400"/>
            <a:ext cx="1668000" cy="30714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4" name="Google Shape;184;p24"/>
          <p:cNvCxnSpPr>
            <a:stCxn id="181" idx="3"/>
            <a:endCxn id="182" idx="1"/>
          </p:cNvCxnSpPr>
          <p:nvPr/>
        </p:nvCxnSpPr>
        <p:spPr>
          <a:xfrm rot="10800000" flipH="1">
            <a:off x="5279361" y="3705372"/>
            <a:ext cx="1973700" cy="6801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5" name="Google Shape;185;p24"/>
          <p:cNvSpPr txBox="1"/>
          <p:nvPr/>
        </p:nvSpPr>
        <p:spPr>
          <a:xfrm>
            <a:off x="281925" y="3021000"/>
            <a:ext cx="3693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▶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수입/지출 등록창 : 수입/지출 입력창을 열게 도와주는 중간 윈도우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▶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수입/지출 등록화면 : 각 항목은 Memo를 제외한 모든 항목이 not null로 이루어져 있으며 각각 wallet DB의 income과 spend Table로 값을 전송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3100" y="22625"/>
            <a:ext cx="54588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시연화면 - 수입/지출 조회 화면</a:t>
            </a:r>
            <a:endParaRPr/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9600" y="2500225"/>
            <a:ext cx="3175125" cy="1610325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2" name="Google Shape;192;p25"/>
          <p:cNvPicPr preferRelativeResize="0"/>
          <p:nvPr/>
        </p:nvPicPr>
        <p:blipFill rotWithShape="1">
          <a:blip r:embed="rId4">
            <a:alphaModFix/>
          </a:blip>
          <a:srcRect b="13367"/>
          <a:stretch/>
        </p:blipFill>
        <p:spPr>
          <a:xfrm>
            <a:off x="5859670" y="650900"/>
            <a:ext cx="3033079" cy="1007450"/>
          </a:xfrm>
          <a:prstGeom prst="rect">
            <a:avLst/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3" name="Google Shape;193;p25"/>
          <p:cNvSpPr txBox="1"/>
          <p:nvPr/>
        </p:nvSpPr>
        <p:spPr>
          <a:xfrm>
            <a:off x="169800" y="3035050"/>
            <a:ext cx="3396000" cy="10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▶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 수입/지출 조회 화면 : DB의 income 과 spend Table의 id를 제외한 항목을 가져와서 보여주는 부분. Login된 id와 불일치하는 table의 값은 가져오지 않음 으로서 자신의 값만 보여줌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94" name="Google Shape;194;p25"/>
          <p:cNvGrpSpPr/>
          <p:nvPr/>
        </p:nvGrpSpPr>
        <p:grpSpPr>
          <a:xfrm>
            <a:off x="83100" y="650900"/>
            <a:ext cx="3687850" cy="2147376"/>
            <a:chOff x="83100" y="650900"/>
            <a:chExt cx="3687850" cy="2147376"/>
          </a:xfrm>
        </p:grpSpPr>
        <p:pic>
          <p:nvPicPr>
            <p:cNvPr id="195" name="Google Shape;195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100" y="650900"/>
              <a:ext cx="3670624" cy="21473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25"/>
            <p:cNvSpPr/>
            <p:nvPr/>
          </p:nvSpPr>
          <p:spPr>
            <a:xfrm>
              <a:off x="2667250" y="665050"/>
              <a:ext cx="1103700" cy="17334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5"/>
          <p:cNvGrpSpPr/>
          <p:nvPr/>
        </p:nvGrpSpPr>
        <p:grpSpPr>
          <a:xfrm>
            <a:off x="3735600" y="1658339"/>
            <a:ext cx="3640698" cy="2814641"/>
            <a:chOff x="3770975" y="1658414"/>
            <a:chExt cx="3640698" cy="2814641"/>
          </a:xfrm>
        </p:grpSpPr>
        <p:pic>
          <p:nvPicPr>
            <p:cNvPr id="198" name="Google Shape;198;p25"/>
            <p:cNvPicPr preferRelativeResize="0"/>
            <p:nvPr/>
          </p:nvPicPr>
          <p:blipFill rotWithShape="1">
            <a:blip r:embed="rId6">
              <a:alphaModFix/>
            </a:blip>
            <a:srcRect b="3316"/>
            <a:stretch/>
          </p:blipFill>
          <p:spPr>
            <a:xfrm>
              <a:off x="3770975" y="1818065"/>
              <a:ext cx="1715249" cy="265499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9" name="Google Shape;199;p25"/>
            <p:cNvGrpSpPr/>
            <p:nvPr/>
          </p:nvGrpSpPr>
          <p:grpSpPr>
            <a:xfrm>
              <a:off x="4280317" y="4188914"/>
              <a:ext cx="735761" cy="194617"/>
              <a:chOff x="1406700" y="4459100"/>
              <a:chExt cx="1284050" cy="303000"/>
            </a:xfrm>
          </p:grpSpPr>
          <p:sp>
            <p:nvSpPr>
              <p:cNvPr id="200" name="Google Shape;200;p25"/>
              <p:cNvSpPr/>
              <p:nvPr/>
            </p:nvSpPr>
            <p:spPr>
              <a:xfrm>
                <a:off x="1406700" y="4459100"/>
                <a:ext cx="598800" cy="303000"/>
              </a:xfrm>
              <a:prstGeom prst="rect">
                <a:avLst/>
              </a:prstGeom>
              <a:noFill/>
              <a:ln w="28575" cap="flat" cmpd="sng">
                <a:solidFill>
                  <a:srgbClr val="B45F0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5"/>
              <p:cNvSpPr/>
              <p:nvPr/>
            </p:nvSpPr>
            <p:spPr>
              <a:xfrm>
                <a:off x="2048750" y="4459100"/>
                <a:ext cx="642000" cy="303000"/>
              </a:xfrm>
              <a:prstGeom prst="rect">
                <a:avLst/>
              </a:prstGeom>
              <a:noFill/>
              <a:ln w="2857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25"/>
            <p:cNvCxnSpPr>
              <a:stCxn id="200" idx="0"/>
              <a:endCxn id="192" idx="2"/>
            </p:cNvCxnSpPr>
            <p:nvPr/>
          </p:nvCxnSpPr>
          <p:spPr>
            <a:xfrm rot="10800000" flipH="1">
              <a:off x="4451873" y="1658414"/>
              <a:ext cx="2959800" cy="2530500"/>
            </a:xfrm>
            <a:prstGeom prst="straightConnector1">
              <a:avLst/>
            </a:prstGeom>
            <a:noFill/>
            <a:ln w="19050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3" name="Google Shape;203;p25"/>
            <p:cNvCxnSpPr>
              <a:stCxn id="201" idx="3"/>
              <a:endCxn id="191" idx="1"/>
            </p:cNvCxnSpPr>
            <p:nvPr/>
          </p:nvCxnSpPr>
          <p:spPr>
            <a:xfrm rot="10800000" flipH="1">
              <a:off x="5016078" y="3305523"/>
              <a:ext cx="879000" cy="98070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175" y="702136"/>
            <a:ext cx="1556411" cy="282873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>
            <a:spLocks noGrp="1"/>
          </p:cNvSpPr>
          <p:nvPr>
            <p:ph type="title"/>
          </p:nvPr>
        </p:nvSpPr>
        <p:spPr>
          <a:xfrm>
            <a:off x="83100" y="22625"/>
            <a:ext cx="54588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시연화면 - 수입/지출 막대 차트 화면</a:t>
            </a:r>
            <a:endParaRPr/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3819" y="406525"/>
            <a:ext cx="1752381" cy="1635069"/>
          </a:xfrm>
          <a:prstGeom prst="rect">
            <a:avLst/>
          </a:prstGeom>
          <a:noFill/>
          <a:ln w="28575" cap="flat" cmpd="sng">
            <a:solidFill>
              <a:srgbClr val="D0E0E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3817" y="2101389"/>
            <a:ext cx="1752381" cy="163506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12" name="Google Shape;212;p26"/>
          <p:cNvGrpSpPr/>
          <p:nvPr/>
        </p:nvGrpSpPr>
        <p:grpSpPr>
          <a:xfrm>
            <a:off x="5631661" y="2939388"/>
            <a:ext cx="663228" cy="207256"/>
            <a:chOff x="1406702" y="4459100"/>
            <a:chExt cx="1316973" cy="303006"/>
          </a:xfrm>
        </p:grpSpPr>
        <p:sp>
          <p:nvSpPr>
            <p:cNvPr id="213" name="Google Shape;213;p26"/>
            <p:cNvSpPr/>
            <p:nvPr/>
          </p:nvSpPr>
          <p:spPr>
            <a:xfrm>
              <a:off x="1406702" y="4459106"/>
              <a:ext cx="628500" cy="303000"/>
            </a:xfrm>
            <a:prstGeom prst="rect">
              <a:avLst/>
            </a:prstGeom>
            <a:noFill/>
            <a:ln w="28575" cap="flat" cmpd="sng">
              <a:solidFill>
                <a:srgbClr val="A2C4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2095175" y="4459100"/>
              <a:ext cx="628500" cy="303000"/>
            </a:xfrm>
            <a:prstGeom prst="rect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26"/>
          <p:cNvSpPr/>
          <p:nvPr/>
        </p:nvSpPr>
        <p:spPr>
          <a:xfrm>
            <a:off x="5049129" y="2916564"/>
            <a:ext cx="1306500" cy="252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" name="Google Shape;21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325" y="636775"/>
            <a:ext cx="3849801" cy="228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650" y="2921950"/>
            <a:ext cx="3978875" cy="21508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6"/>
          <p:cNvSpPr txBox="1"/>
          <p:nvPr/>
        </p:nvSpPr>
        <p:spPr>
          <a:xfrm>
            <a:off x="191025" y="587225"/>
            <a:ext cx="11178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HeadLineA"/>
                <a:ea typeface="HeadLineA"/>
                <a:cs typeface="HeadLineA"/>
                <a:sym typeface="HeadLineA"/>
              </a:rPr>
              <a:t>&lt;Income&gt;</a:t>
            </a:r>
            <a:endParaRPr b="1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219" name="Google Shape;219;p26"/>
          <p:cNvSpPr txBox="1"/>
          <p:nvPr/>
        </p:nvSpPr>
        <p:spPr>
          <a:xfrm>
            <a:off x="191025" y="2571750"/>
            <a:ext cx="11178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HeadLineA"/>
                <a:ea typeface="HeadLineA"/>
                <a:cs typeface="HeadLineA"/>
                <a:sym typeface="HeadLineA"/>
              </a:rPr>
              <a:t>&lt;Spend&gt;</a:t>
            </a:r>
            <a:endParaRPr b="1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220" name="Google Shape;220;p26"/>
          <p:cNvSpPr/>
          <p:nvPr/>
        </p:nvSpPr>
        <p:spPr>
          <a:xfrm>
            <a:off x="1372550" y="636775"/>
            <a:ext cx="1011600" cy="827700"/>
          </a:xfrm>
          <a:prstGeom prst="rect">
            <a:avLst/>
          </a:prstGeom>
          <a:noFill/>
          <a:ln w="2857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6"/>
          <p:cNvSpPr/>
          <p:nvPr/>
        </p:nvSpPr>
        <p:spPr>
          <a:xfrm>
            <a:off x="2589425" y="2939400"/>
            <a:ext cx="1082400" cy="7557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6"/>
          <p:cNvSpPr txBox="1"/>
          <p:nvPr/>
        </p:nvSpPr>
        <p:spPr>
          <a:xfrm>
            <a:off x="4959550" y="3933675"/>
            <a:ext cx="3678900" cy="8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▶ 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수입/지출 막대 차트 화면 : 막대 차트는 년도와 상관없이 사용한 모든 금액을 월별로 정리해서 보여줌( 단위는 사용한 값의 1/1000 )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1653" y="530650"/>
            <a:ext cx="1685598" cy="1305013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150" y="962606"/>
            <a:ext cx="1530576" cy="228723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>
            <a:spLocks noGrp="1"/>
          </p:cNvSpPr>
          <p:nvPr>
            <p:ph type="title"/>
          </p:nvPr>
        </p:nvSpPr>
        <p:spPr>
          <a:xfrm>
            <a:off x="235500" y="98825"/>
            <a:ext cx="54588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시연화면 - 수입/지출 원 차트 화면</a:t>
            </a:r>
            <a:endParaRPr/>
          </a:p>
        </p:txBody>
      </p:sp>
      <p:sp>
        <p:nvSpPr>
          <p:cNvPr id="230" name="Google Shape;230;p27"/>
          <p:cNvSpPr/>
          <p:nvPr/>
        </p:nvSpPr>
        <p:spPr>
          <a:xfrm>
            <a:off x="4812856" y="2918476"/>
            <a:ext cx="1187100" cy="192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0843" y="2058161"/>
            <a:ext cx="1685598" cy="1305013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32" name="Google Shape;232;p27"/>
          <p:cNvGrpSpPr/>
          <p:nvPr/>
        </p:nvGrpSpPr>
        <p:grpSpPr>
          <a:xfrm>
            <a:off x="5279497" y="2933734"/>
            <a:ext cx="669813" cy="161957"/>
            <a:chOff x="1406702" y="4459100"/>
            <a:chExt cx="1316973" cy="303006"/>
          </a:xfrm>
        </p:grpSpPr>
        <p:sp>
          <p:nvSpPr>
            <p:cNvPr id="233" name="Google Shape;233;p27"/>
            <p:cNvSpPr/>
            <p:nvPr/>
          </p:nvSpPr>
          <p:spPr>
            <a:xfrm>
              <a:off x="1406702" y="4459106"/>
              <a:ext cx="628500" cy="303000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2095175" y="4459100"/>
              <a:ext cx="628500" cy="303000"/>
            </a:xfrm>
            <a:prstGeom prst="rect">
              <a:avLst/>
            </a:prstGeom>
            <a:noFill/>
            <a:ln w="2857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5" name="Google Shape;23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816" y="636775"/>
            <a:ext cx="4017185" cy="228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1329" y="2921950"/>
            <a:ext cx="4151870" cy="21508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/>
          <p:nvPr/>
        </p:nvSpPr>
        <p:spPr>
          <a:xfrm>
            <a:off x="191025" y="587225"/>
            <a:ext cx="11664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HeadLineA"/>
                <a:ea typeface="HeadLineA"/>
                <a:cs typeface="HeadLineA"/>
                <a:sym typeface="HeadLineA"/>
              </a:rPr>
              <a:t>&lt;Income&gt;</a:t>
            </a:r>
            <a:endParaRPr b="1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191025" y="2571750"/>
            <a:ext cx="11664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HeadLineA"/>
                <a:ea typeface="HeadLineA"/>
                <a:cs typeface="HeadLineA"/>
                <a:sym typeface="HeadLineA"/>
              </a:rPr>
              <a:t>&lt;Spend&gt;</a:t>
            </a:r>
            <a:endParaRPr b="1">
              <a:latin typeface="HeadLineA"/>
              <a:ea typeface="HeadLineA"/>
              <a:cs typeface="HeadLineA"/>
              <a:sym typeface="HeadLineA"/>
            </a:endParaRPr>
          </a:p>
        </p:txBody>
      </p:sp>
      <p:sp>
        <p:nvSpPr>
          <p:cNvPr id="239" name="Google Shape;239;p27"/>
          <p:cNvSpPr/>
          <p:nvPr/>
        </p:nvSpPr>
        <p:spPr>
          <a:xfrm>
            <a:off x="2371953" y="636775"/>
            <a:ext cx="1858800" cy="8277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7"/>
          <p:cNvSpPr/>
          <p:nvPr/>
        </p:nvSpPr>
        <p:spPr>
          <a:xfrm>
            <a:off x="1128309" y="2918475"/>
            <a:ext cx="1129500" cy="755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7"/>
          <p:cNvSpPr txBox="1"/>
          <p:nvPr/>
        </p:nvSpPr>
        <p:spPr>
          <a:xfrm>
            <a:off x="4676650" y="3585650"/>
            <a:ext cx="40998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▶</a:t>
            </a:r>
            <a:r>
              <a:rPr lang="ko">
                <a:latin typeface="Do Hyeon"/>
                <a:ea typeface="Do Hyeon"/>
                <a:cs typeface="Do Hyeon"/>
                <a:sym typeface="Do Hyeon"/>
              </a:rPr>
              <a:t> 수입/지출 원 차트 화면 : 원 차트는 해당 년도에 사용한 금액을 월별로 정리해서 보여줌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>
            <a:spLocks noGrp="1"/>
          </p:cNvSpPr>
          <p:nvPr>
            <p:ph type="title"/>
          </p:nvPr>
        </p:nvSpPr>
        <p:spPr>
          <a:xfrm>
            <a:off x="235500" y="98825"/>
            <a:ext cx="54588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시연동영상</a:t>
            </a:r>
            <a:endParaRPr/>
          </a:p>
        </p:txBody>
      </p:sp>
      <p:pic>
        <p:nvPicPr>
          <p:cNvPr id="247" name="Google Shape;247;p28" title="빅데이터-1차-박지하+정다솔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8300" y="805775"/>
            <a:ext cx="5156324" cy="38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>
            <a:spLocks noGrp="1"/>
          </p:cNvSpPr>
          <p:nvPr>
            <p:ph type="title"/>
          </p:nvPr>
        </p:nvSpPr>
        <p:spPr>
          <a:xfrm>
            <a:off x="209200" y="0"/>
            <a:ext cx="33126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소감</a:t>
            </a:r>
            <a:endParaRPr sz="3000"/>
          </a:p>
        </p:txBody>
      </p:sp>
      <p:sp>
        <p:nvSpPr>
          <p:cNvPr id="253" name="Google Shape;253;p29"/>
          <p:cNvSpPr txBox="1">
            <a:spLocks noGrp="1"/>
          </p:cNvSpPr>
          <p:nvPr>
            <p:ph type="body" idx="2"/>
          </p:nvPr>
        </p:nvSpPr>
        <p:spPr>
          <a:xfrm>
            <a:off x="4703700" y="693550"/>
            <a:ext cx="4272600" cy="409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b="1"/>
              <a:t>정다솔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 b="1"/>
              <a:t>&lt;느낀점&gt;</a:t>
            </a:r>
            <a:endParaRPr sz="1400" b="1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 b="1"/>
              <a:t>프로젝트가 처음이라서 겁을 많이 먹긴 했었는데 수업시간에 배워가면서 프로젝트를 진행하니 재미가 있었습니다.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/>
              <a:t>그 외에도 구글링을 통해 기능을 찾아보면서 추가시키고 그 프로그램이 구현이 되는것을 보면서 코딩의 매력을 다시금 알게 되었습니다.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/>
              <a:t>그리고 조원과 함께 토론을 하고 프로젝트에 대한 이야기를 나누면서 많은 도움을 받고 배워가면서 프로젝트를 진행해서 즐거운 시간이었습니다.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/>
              <a:t>&lt;아쉬웠던점&gt;</a:t>
            </a:r>
            <a:endParaRPr sz="1400" b="1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 b="1"/>
              <a:t>처음이라 기능 구현에 대한 한계가 많이 있어서 그 점이 많이 아쉬웠습니다. 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/>
              <a:t>그리고 생각보다 시간이 너무 빠르게 흘러가서 하고싶었던 기능구현을 제대로 해내지 못한 점이 아쉬움이 있습니다.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b="1"/>
          </a:p>
        </p:txBody>
      </p:sp>
      <p:sp>
        <p:nvSpPr>
          <p:cNvPr id="254" name="Google Shape;254;p29"/>
          <p:cNvSpPr txBox="1">
            <a:spLocks noGrp="1"/>
          </p:cNvSpPr>
          <p:nvPr>
            <p:ph type="body" idx="2"/>
          </p:nvPr>
        </p:nvSpPr>
        <p:spPr>
          <a:xfrm>
            <a:off x="138225" y="939600"/>
            <a:ext cx="4272600" cy="41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000000"/>
                </a:solidFill>
              </a:rPr>
              <a:t>박지하</a:t>
            </a:r>
            <a:endParaRPr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rgbClr val="000000"/>
                </a:solidFill>
              </a:rPr>
              <a:t>&lt;느낀점&gt;</a:t>
            </a:r>
            <a:endParaRPr sz="14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000000"/>
                </a:solidFill>
              </a:rPr>
              <a:t>프로젝트를 진행하며 배운것을 직접 사용해보기 전에는</a:t>
            </a:r>
            <a:endParaRPr sz="12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000000"/>
                </a:solidFill>
              </a:rPr>
              <a:t>진짜로 배운것이 아니라는 것을 뼈저리게 느꼈습니다.</a:t>
            </a:r>
            <a:endParaRPr sz="12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000000"/>
                </a:solidFill>
              </a:rPr>
              <a:t>스윙을 이용해서 레이아웃 짜는 것도 힘들었지만 처음 사용해보는 라이브러리의</a:t>
            </a:r>
            <a:endParaRPr sz="12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000000"/>
                </a:solidFill>
              </a:rPr>
              <a:t>설명을 읽어가며 데이터를 집어넣고 하는 부분도 생소하고 낯설었습니다.</a:t>
            </a:r>
            <a:endParaRPr sz="12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000000"/>
                </a:solidFill>
              </a:rPr>
              <a:t>하지만 하나씩 완성되어가고 잘 작동할때의 느낌은 정말 재밌고 즐거웠던것 같습니다.</a:t>
            </a:r>
            <a:endParaRPr sz="12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rgbClr val="000000"/>
                </a:solidFill>
              </a:rPr>
              <a:t>&lt;아쉬웠던점&gt;</a:t>
            </a:r>
            <a:endParaRPr sz="12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000000"/>
                </a:solidFill>
              </a:rPr>
              <a:t>처음 기획 할 때는 몰랐지만 </a:t>
            </a:r>
            <a:endParaRPr sz="12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000000"/>
                </a:solidFill>
              </a:rPr>
              <a:t>막상 기간이 끝날때쯤 완성된 프로그램을 보니 "아 이 부분은 이런 기능이 있었으면 좋았을텐데" 라는</a:t>
            </a:r>
            <a:endParaRPr sz="12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000000"/>
                </a:solidFill>
              </a:rPr>
              <a:t>감상을 많이 느끼게 되었습니다. 다음번에는 더 나은 완성도를 보여주고 싶습니다.</a:t>
            </a:r>
            <a:endParaRPr sz="12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가계부 시스템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3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" sz="2000" b="1">
                <a:solidFill>
                  <a:schemeClr val="dk1"/>
                </a:solidFill>
              </a:rPr>
              <a:t>개발 인원 : 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r>
              <a:rPr lang="ko" sz="2000" b="1">
                <a:solidFill>
                  <a:srgbClr val="A61C00"/>
                </a:solidFill>
              </a:rPr>
              <a:t>2인 (박지하, 정다솔)</a:t>
            </a:r>
            <a:endParaRPr sz="2000" b="1">
              <a:solidFill>
                <a:srgbClr val="A61C00"/>
              </a:solidFill>
            </a:endParaRPr>
          </a:p>
          <a:p>
            <a:pPr marL="914400" lvl="1" indent="-266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Char char="○"/>
            </a:pPr>
            <a:endParaRPr sz="600" b="1">
              <a:solidFill>
                <a:srgbClr val="A61C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" sz="2000" b="1">
                <a:solidFill>
                  <a:schemeClr val="dk1"/>
                </a:solidFill>
              </a:rPr>
              <a:t>활용 방법</a:t>
            </a:r>
            <a:endParaRPr sz="2000" b="1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1400"/>
              <a:buChar char="○"/>
            </a:pPr>
            <a:r>
              <a:rPr lang="ko" b="1">
                <a:solidFill>
                  <a:srgbClr val="A61C00"/>
                </a:solidFill>
              </a:rPr>
              <a:t>이용자 소비 패턴의 분석을 통해 데이터 수집</a:t>
            </a:r>
            <a:endParaRPr b="1">
              <a:solidFill>
                <a:srgbClr val="A61C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1400"/>
              <a:buChar char="○"/>
            </a:pPr>
            <a:r>
              <a:rPr lang="ko" b="1">
                <a:solidFill>
                  <a:srgbClr val="A61C00"/>
                </a:solidFill>
              </a:rPr>
              <a:t>수집 된 데이터를 기반으로 비슷한 종류의 소비재 추천 및 지출 조언</a:t>
            </a:r>
            <a:endParaRPr b="1">
              <a:solidFill>
                <a:srgbClr val="A61C00"/>
              </a:solidFill>
            </a:endParaRPr>
          </a:p>
          <a:p>
            <a:pPr marL="914400" lvl="1" indent="-266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Char char="○"/>
            </a:pPr>
            <a:endParaRPr sz="600" b="1"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ko" sz="2000" b="1">
                <a:solidFill>
                  <a:schemeClr val="dk1"/>
                </a:solidFill>
              </a:rPr>
              <a:t>개발기간 :</a:t>
            </a:r>
            <a:r>
              <a:rPr lang="ko" sz="2000" b="1">
                <a:solidFill>
                  <a:srgbClr val="434343"/>
                </a:solidFill>
              </a:rPr>
              <a:t> </a:t>
            </a:r>
            <a:r>
              <a:rPr lang="ko" b="1">
                <a:solidFill>
                  <a:srgbClr val="434343"/>
                </a:solidFill>
              </a:rPr>
              <a:t>  </a:t>
            </a:r>
            <a:r>
              <a:rPr lang="ko" b="1">
                <a:solidFill>
                  <a:srgbClr val="A61C00"/>
                </a:solidFill>
              </a:rPr>
              <a:t>10일</a:t>
            </a:r>
            <a:endParaRPr b="1">
              <a:solidFill>
                <a:srgbClr val="A61C00"/>
              </a:solidFill>
            </a:endParaRPr>
          </a:p>
          <a:p>
            <a:pPr marL="914400" lvl="1" indent="-266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Char char="○"/>
            </a:pPr>
            <a:endParaRPr sz="600">
              <a:solidFill>
                <a:srgbClr val="434343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ko" sz="2000" b="1">
                <a:solidFill>
                  <a:schemeClr val="dk1"/>
                </a:solidFill>
              </a:rPr>
              <a:t>벤치마킹 사이트 : 네이버 가계부 시스템</a:t>
            </a:r>
            <a:endParaRPr sz="2000" b="1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1800"/>
              <a:buChar char="○"/>
            </a:pPr>
            <a:r>
              <a:rPr lang="ko" sz="2000" b="1">
                <a:solidFill>
                  <a:srgbClr val="A61C00"/>
                </a:solidFill>
              </a:rPr>
              <a:t>URL :</a:t>
            </a:r>
            <a:r>
              <a:rPr lang="ko" sz="2000" b="1">
                <a:solidFill>
                  <a:srgbClr val="85200C"/>
                </a:solidFill>
              </a:rPr>
              <a:t> </a:t>
            </a:r>
            <a:r>
              <a:rPr lang="ko" sz="2000" b="1">
                <a:solidFill>
                  <a:srgbClr val="434343"/>
                </a:solidFill>
              </a:rPr>
              <a:t> </a:t>
            </a:r>
            <a:r>
              <a:rPr lang="ko" sz="1800" u="sng">
                <a:solidFill>
                  <a:srgbClr val="3876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https://moneybook.naver.com/</a:t>
            </a:r>
            <a:r>
              <a:rPr lang="ko" sz="1800">
                <a:solidFill>
                  <a:srgbClr val="3876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rgbClr val="3876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266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Char char="○"/>
            </a:pPr>
            <a:endParaRPr sz="600">
              <a:solidFill>
                <a:srgbClr val="3876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ko" sz="2000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GitHub주소 : </a:t>
            </a:r>
            <a:r>
              <a:rPr lang="ko" u="sng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https://github.com/ddoringun/First-Project</a:t>
            </a:r>
            <a:endParaRPr b="1">
              <a:solidFill>
                <a:srgbClr val="3876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Google Shape;71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소개</a:t>
            </a:r>
            <a:endParaRPr/>
          </a:p>
        </p:txBody>
      </p:sp>
      <p:grpSp>
        <p:nvGrpSpPr>
          <p:cNvPr id="73" name="Google Shape;73;p15"/>
          <p:cNvGrpSpPr/>
          <p:nvPr/>
        </p:nvGrpSpPr>
        <p:grpSpPr>
          <a:xfrm>
            <a:off x="2588013" y="2294675"/>
            <a:ext cx="1808975" cy="1211950"/>
            <a:chOff x="311700" y="2202550"/>
            <a:chExt cx="1808975" cy="1211950"/>
          </a:xfrm>
        </p:grpSpPr>
        <p:sp>
          <p:nvSpPr>
            <p:cNvPr id="74" name="Google Shape;74;p15"/>
            <p:cNvSpPr/>
            <p:nvPr/>
          </p:nvSpPr>
          <p:spPr>
            <a:xfrm>
              <a:off x="311700" y="2202550"/>
              <a:ext cx="1598100" cy="1002000"/>
            </a:xfrm>
            <a:prstGeom prst="roundRect">
              <a:avLst>
                <a:gd name="adj" fmla="val 16667"/>
              </a:avLst>
            </a:prstGeom>
            <a:solidFill>
              <a:srgbClr val="F5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522575" y="2412500"/>
              <a:ext cx="1598100" cy="1002000"/>
            </a:xfrm>
            <a:prstGeom prst="roundRect">
              <a:avLst>
                <a:gd name="adj" fmla="val 16667"/>
              </a:avLst>
            </a:prstGeom>
            <a:solidFill>
              <a:srgbClr val="F4ECC7">
                <a:alpha val="65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수입,지출의 입력으로 데이터 저장 및 출력 가능</a:t>
              </a:r>
              <a:endParaRPr sz="11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grpSp>
        <p:nvGrpSpPr>
          <p:cNvPr id="76" name="Google Shape;76;p15"/>
          <p:cNvGrpSpPr/>
          <p:nvPr/>
        </p:nvGrpSpPr>
        <p:grpSpPr>
          <a:xfrm>
            <a:off x="4776675" y="2294725"/>
            <a:ext cx="1808975" cy="1211950"/>
            <a:chOff x="311700" y="2202550"/>
            <a:chExt cx="1808975" cy="1211950"/>
          </a:xfrm>
        </p:grpSpPr>
        <p:sp>
          <p:nvSpPr>
            <p:cNvPr id="77" name="Google Shape;77;p15"/>
            <p:cNvSpPr/>
            <p:nvPr/>
          </p:nvSpPr>
          <p:spPr>
            <a:xfrm>
              <a:off x="311700" y="2202550"/>
              <a:ext cx="1598100" cy="1002000"/>
            </a:xfrm>
            <a:prstGeom prst="roundRect">
              <a:avLst>
                <a:gd name="adj" fmla="val 16667"/>
              </a:avLst>
            </a:prstGeom>
            <a:solidFill>
              <a:srgbClr val="F5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522575" y="2412500"/>
              <a:ext cx="1598100" cy="1002000"/>
            </a:xfrm>
            <a:prstGeom prst="roundRect">
              <a:avLst>
                <a:gd name="adj" fmla="val 16667"/>
              </a:avLst>
            </a:prstGeom>
            <a:solidFill>
              <a:srgbClr val="F4ECC7">
                <a:alpha val="65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지출 소비 패턴을 카테고리별로 분류해서 소비 패턴 조언</a:t>
              </a:r>
              <a:endParaRPr sz="11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grpSp>
        <p:nvGrpSpPr>
          <p:cNvPr id="79" name="Google Shape;79;p15"/>
          <p:cNvGrpSpPr/>
          <p:nvPr/>
        </p:nvGrpSpPr>
        <p:grpSpPr>
          <a:xfrm>
            <a:off x="337725" y="2294675"/>
            <a:ext cx="1808975" cy="1211950"/>
            <a:chOff x="311700" y="2202550"/>
            <a:chExt cx="1808975" cy="1211950"/>
          </a:xfrm>
        </p:grpSpPr>
        <p:sp>
          <p:nvSpPr>
            <p:cNvPr id="80" name="Google Shape;80;p15"/>
            <p:cNvSpPr/>
            <p:nvPr/>
          </p:nvSpPr>
          <p:spPr>
            <a:xfrm>
              <a:off x="311700" y="2202550"/>
              <a:ext cx="1598100" cy="1002000"/>
            </a:xfrm>
            <a:prstGeom prst="roundRect">
              <a:avLst>
                <a:gd name="adj" fmla="val 16667"/>
              </a:avLst>
            </a:prstGeom>
            <a:solidFill>
              <a:srgbClr val="F5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522575" y="2412500"/>
              <a:ext cx="1598100" cy="1002000"/>
            </a:xfrm>
            <a:prstGeom prst="roundRect">
              <a:avLst>
                <a:gd name="adj" fmla="val 16667"/>
              </a:avLst>
            </a:prstGeom>
            <a:solidFill>
              <a:srgbClr val="F4ECC7">
                <a:alpha val="65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가입된 회원의 전체를 기반으로 한 유사 데이터 분석</a:t>
              </a:r>
              <a:endParaRPr sz="11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  <p:grpSp>
        <p:nvGrpSpPr>
          <p:cNvPr id="82" name="Google Shape;82;p15"/>
          <p:cNvGrpSpPr/>
          <p:nvPr/>
        </p:nvGrpSpPr>
        <p:grpSpPr>
          <a:xfrm>
            <a:off x="6983625" y="2294675"/>
            <a:ext cx="1808975" cy="1211950"/>
            <a:chOff x="311700" y="2202550"/>
            <a:chExt cx="1808975" cy="1211950"/>
          </a:xfrm>
        </p:grpSpPr>
        <p:sp>
          <p:nvSpPr>
            <p:cNvPr id="83" name="Google Shape;83;p15"/>
            <p:cNvSpPr/>
            <p:nvPr/>
          </p:nvSpPr>
          <p:spPr>
            <a:xfrm>
              <a:off x="311700" y="2202550"/>
              <a:ext cx="1598100" cy="1002000"/>
            </a:xfrm>
            <a:prstGeom prst="roundRect">
              <a:avLst>
                <a:gd name="adj" fmla="val 16667"/>
              </a:avLst>
            </a:prstGeom>
            <a:solidFill>
              <a:srgbClr val="F5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522575" y="2412500"/>
              <a:ext cx="1598100" cy="1002000"/>
            </a:xfrm>
            <a:prstGeom prst="roundRect">
              <a:avLst>
                <a:gd name="adj" fmla="val 16667"/>
              </a:avLst>
            </a:prstGeom>
            <a:solidFill>
              <a:srgbClr val="F4ECC7">
                <a:alpha val="65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latin typeface="Nanum Gothic Coding"/>
                  <a:ea typeface="Nanum Gothic Coding"/>
                  <a:cs typeface="Nanum Gothic Coding"/>
                  <a:sym typeface="Nanum Gothic Coding"/>
                </a:rPr>
                <a:t>분류된 소비 패턴을 기반으로 데이터 분석, 비슷한 소비재 추천</a:t>
              </a:r>
              <a:endParaRPr sz="1100">
                <a:latin typeface="Nanum Gothic Coding"/>
                <a:ea typeface="Nanum Gothic Coding"/>
                <a:cs typeface="Nanum Gothic Coding"/>
                <a:sym typeface="Nanum Gothic Coding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 환경</a:t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550" y="311740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1075" y="794500"/>
            <a:ext cx="1125975" cy="173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250" y="1017449"/>
            <a:ext cx="3201173" cy="129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6100" y="1421350"/>
            <a:ext cx="1664525" cy="8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400" y="2870048"/>
            <a:ext cx="2946584" cy="7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18018" y="2810601"/>
            <a:ext cx="1364800" cy="10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78501" y="2832181"/>
            <a:ext cx="1428750" cy="90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4051" y="4065800"/>
            <a:ext cx="3390434" cy="7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59520" y="1512325"/>
            <a:ext cx="2176180" cy="133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 rotWithShape="1">
          <a:blip r:embed="rId12">
            <a:alphaModFix/>
          </a:blip>
          <a:srcRect t="20814" b="19046"/>
          <a:stretch/>
        </p:blipFill>
        <p:spPr>
          <a:xfrm>
            <a:off x="335400" y="2122425"/>
            <a:ext cx="2176175" cy="735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89284" y="3979351"/>
            <a:ext cx="3114675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구조도 및 역할 분담</a:t>
            </a: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5453425" y="1268425"/>
            <a:ext cx="3525600" cy="3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ko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박지하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○"/>
            </a:pPr>
            <a:r>
              <a:rPr lang="ko" sz="1800">
                <a:latin typeface="Lato"/>
                <a:ea typeface="Lato"/>
                <a:cs typeface="Lato"/>
                <a:sym typeface="Lato"/>
              </a:rPr>
              <a:t>분석차트 (지출)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○"/>
            </a:pPr>
            <a:r>
              <a:rPr lang="ko" sz="1800">
                <a:latin typeface="Lato"/>
                <a:ea typeface="Lato"/>
                <a:cs typeface="Lato"/>
                <a:sym typeface="Lato"/>
              </a:rPr>
              <a:t>조회 탭(지출)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○"/>
            </a:pPr>
            <a:r>
              <a:rPr lang="ko" sz="1800">
                <a:latin typeface="Lato"/>
                <a:ea typeface="Lato"/>
                <a:cs typeface="Lato"/>
                <a:sym typeface="Lato"/>
              </a:rPr>
              <a:t>등록 탭(지출)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○"/>
            </a:pPr>
            <a:r>
              <a:rPr lang="ko" sz="1800">
                <a:latin typeface="Lato"/>
                <a:ea typeface="Lato"/>
                <a:cs typeface="Lato"/>
                <a:sym typeface="Lato"/>
              </a:rPr>
              <a:t>계산기 기능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ko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정다솔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○"/>
            </a:pPr>
            <a:r>
              <a:rPr lang="ko" sz="1800">
                <a:latin typeface="Lato"/>
                <a:ea typeface="Lato"/>
                <a:cs typeface="Lato"/>
                <a:sym typeface="Lato"/>
              </a:rPr>
              <a:t>분석차트(수입)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○"/>
            </a:pPr>
            <a:r>
              <a:rPr lang="ko" sz="1800">
                <a:latin typeface="Lato"/>
                <a:ea typeface="Lato"/>
                <a:cs typeface="Lato"/>
                <a:sym typeface="Lato"/>
              </a:rPr>
              <a:t>조회 탭(수입)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○"/>
            </a:pPr>
            <a:r>
              <a:rPr lang="ko" sz="1800">
                <a:latin typeface="Lato"/>
                <a:ea typeface="Lato"/>
                <a:cs typeface="Lato"/>
                <a:sym typeface="Lato"/>
              </a:rPr>
              <a:t>등록 탭(수입)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○"/>
            </a:pPr>
            <a:r>
              <a:rPr lang="ko" sz="1800">
                <a:latin typeface="Lato"/>
                <a:ea typeface="Lato"/>
                <a:cs typeface="Lato"/>
                <a:sym typeface="Lato"/>
              </a:rPr>
              <a:t>추천 기능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941250"/>
            <a:ext cx="4415524" cy="41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HeadLineA"/>
                <a:ea typeface="HeadLineA"/>
                <a:cs typeface="HeadLineA"/>
                <a:sym typeface="HeadLineA"/>
              </a:rPr>
              <a:t>DB </a:t>
            </a:r>
            <a:r>
              <a:rPr lang="ko"/>
              <a:t>스키마 </a:t>
            </a:r>
            <a:r>
              <a:rPr lang="ko">
                <a:latin typeface="HeadLineA"/>
                <a:ea typeface="HeadLineA"/>
                <a:cs typeface="HeadLineA"/>
                <a:sym typeface="HeadLineA"/>
              </a:rPr>
              <a:t>&amp;</a:t>
            </a:r>
            <a:r>
              <a:rPr lang="ko"/>
              <a:t> 테이블 제약조건</a:t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000" y="941250"/>
            <a:ext cx="3708741" cy="397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891" y="1017450"/>
            <a:ext cx="3327661" cy="397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클래스 다이어그램</a:t>
            </a:r>
            <a:r>
              <a:rPr lang="ko">
                <a:latin typeface="HeadLineA"/>
                <a:ea typeface="HeadLineA"/>
                <a:cs typeface="HeadLineA"/>
                <a:sym typeface="HeadLineA"/>
              </a:rPr>
              <a:t>(전체 구조도)</a:t>
            </a:r>
            <a:endParaRPr>
              <a:latin typeface="HeadLineA"/>
              <a:ea typeface="HeadLineA"/>
              <a:cs typeface="HeadLineA"/>
              <a:sym typeface="HeadLineA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000" y="1017450"/>
            <a:ext cx="7671989" cy="383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시연화면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351" y="1178649"/>
            <a:ext cx="2508275" cy="29889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195225" y="212250"/>
            <a:ext cx="54588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시연화면 - 로그인/회원가입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1611" y="1304133"/>
            <a:ext cx="1810950" cy="264261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3" name="Google Shape;133;p21"/>
          <p:cNvSpPr/>
          <p:nvPr/>
        </p:nvSpPr>
        <p:spPr>
          <a:xfrm>
            <a:off x="4380211" y="3935100"/>
            <a:ext cx="679800" cy="223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" name="Google Shape;134;p21"/>
          <p:cNvCxnSpPr>
            <a:stCxn id="133" idx="3"/>
            <a:endCxn id="132" idx="1"/>
          </p:cNvCxnSpPr>
          <p:nvPr/>
        </p:nvCxnSpPr>
        <p:spPr>
          <a:xfrm flipV="1">
            <a:off x="5060011" y="2625440"/>
            <a:ext cx="1971600" cy="142156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5" name="Google Shape;13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0977" y="1674458"/>
            <a:ext cx="1810956" cy="728382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6" name="Google Shape;136;p21"/>
          <p:cNvSpPr/>
          <p:nvPr/>
        </p:nvSpPr>
        <p:spPr>
          <a:xfrm>
            <a:off x="3838526" y="3946746"/>
            <a:ext cx="511500" cy="1866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7" name="Google Shape;137;p21"/>
          <p:cNvCxnSpPr>
            <a:stCxn id="136" idx="0"/>
            <a:endCxn id="135" idx="1"/>
          </p:cNvCxnSpPr>
          <p:nvPr/>
        </p:nvCxnSpPr>
        <p:spPr>
          <a:xfrm rot="10800000" flipH="1">
            <a:off x="4094276" y="2038746"/>
            <a:ext cx="696600" cy="1908000"/>
          </a:xfrm>
          <a:prstGeom prst="straightConnector1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8" name="Google Shape;138;p21"/>
          <p:cNvSpPr txBox="1"/>
          <p:nvPr/>
        </p:nvSpPr>
        <p:spPr>
          <a:xfrm>
            <a:off x="3838525" y="1020450"/>
            <a:ext cx="25683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▶</a:t>
            </a:r>
            <a:r>
              <a:rPr lang="ko" sz="1000">
                <a:latin typeface="Do Hyeon"/>
                <a:ea typeface="Do Hyeon"/>
                <a:cs typeface="Do Hyeon"/>
                <a:sym typeface="Do Hyeon"/>
              </a:rPr>
              <a:t> 로그인/회원가입 : ID와 PW를 인자값으로 받는 pwcheck 메소드를 이용해서 DB의 ID와 PW내용을 입력된 내용과 대조, 불일치시 로그인 실패</a:t>
            </a:r>
            <a:endParaRPr sz="10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225" y="1332425"/>
            <a:ext cx="2859025" cy="26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6832800" y="537700"/>
            <a:ext cx="23277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▶ </a:t>
            </a:r>
            <a:r>
              <a:rPr lang="ko" sz="1000">
                <a:latin typeface="Do Hyeon"/>
                <a:ea typeface="Do Hyeon"/>
                <a:cs typeface="Do Hyeon"/>
                <a:sym typeface="Do Hyeon"/>
              </a:rPr>
              <a:t>회원가입창 : 7가지 항목을 Textfield에 받아 DB로 보내어 저장하는 화면, E-mail을 제외한 모든 항목은 not null 값으로 만들어짐</a:t>
            </a:r>
            <a:endParaRPr sz="10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606</Words>
  <Application>Microsoft Office PowerPoint</Application>
  <PresentationFormat>화면 슬라이드 쇼(16:9)</PresentationFormat>
  <Paragraphs>84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Playfair Display</vt:lpstr>
      <vt:lpstr>Lato</vt:lpstr>
      <vt:lpstr>Nanum Gothic Coding</vt:lpstr>
      <vt:lpstr>Arial</vt:lpstr>
      <vt:lpstr>Do Hyeon</vt:lpstr>
      <vt:lpstr>HeadLineA</vt:lpstr>
      <vt:lpstr>Coral</vt:lpstr>
      <vt:lpstr>사용자 소비 패턴 기록을 활용한 가계부 시스템 구현</vt:lpstr>
      <vt:lpstr>가계부 시스템</vt:lpstr>
      <vt:lpstr>주요 기능 소개</vt:lpstr>
      <vt:lpstr>개발 환경</vt:lpstr>
      <vt:lpstr>프로젝트 구조도 및 역할 분담</vt:lpstr>
      <vt:lpstr>DB 스키마 &amp; 테이블 제약조건</vt:lpstr>
      <vt:lpstr>클래스 다이어그램(전체 구조도)</vt:lpstr>
      <vt:lpstr>시연화면</vt:lpstr>
      <vt:lpstr>시연화면 - 로그인/회원가입</vt:lpstr>
      <vt:lpstr>시연화면 - 메인 화면</vt:lpstr>
      <vt:lpstr>시연화면 - 추천 및 계산기</vt:lpstr>
      <vt:lpstr>시연화면 - 수입/지출 등록 화면</vt:lpstr>
      <vt:lpstr>시연화면 - 수입/지출 조회 화면</vt:lpstr>
      <vt:lpstr>시연화면 - 수입/지출 막대 차트 화면</vt:lpstr>
      <vt:lpstr>시연화면 - 수입/지출 원 차트 화면</vt:lpstr>
      <vt:lpstr>시연동영상</vt:lpstr>
      <vt:lpstr>소감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사용자 소비 패턴 기록을 활용한 가계부 시스템 구현</dc:title>
  <cp:lastModifiedBy>박지하</cp:lastModifiedBy>
  <cp:revision>1</cp:revision>
  <dcterms:modified xsi:type="dcterms:W3CDTF">2019-05-27T01:15:49Z</dcterms:modified>
</cp:coreProperties>
</file>